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77" r:id="rId5"/>
    <p:sldId id="260" r:id="rId6"/>
    <p:sldId id="278" r:id="rId7"/>
    <p:sldId id="279" r:id="rId8"/>
    <p:sldId id="261" r:id="rId9"/>
    <p:sldId id="281" r:id="rId10"/>
    <p:sldId id="280" r:id="rId11"/>
    <p:sldId id="262" r:id="rId12"/>
    <p:sldId id="263" r:id="rId13"/>
    <p:sldId id="282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E15D4-72D2-045C-38AC-C018E635F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765ECB-474D-5BA5-0F75-0389DEC7E4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5F6785-F0D9-1A86-3AE6-EEF2647D3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DDBD9-D6C1-4AB4-B335-FD914C5C23A5}" type="datetimeFigureOut">
              <a:rPr lang="es-MX" smtClean="0"/>
              <a:t>09/09/2024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3340D5-0B53-4079-B041-5E6802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3F883F-DC45-4494-A692-0A5E52222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1AE9-F5CB-475C-8E07-80E78A750E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5454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E1843-9307-6E6F-3727-8FC0FBB4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AB31EC9-B93C-9A01-C735-A3DE97F04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856B68-5C69-83EF-6C4F-6F449EFC6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DDBD9-D6C1-4AB4-B335-FD914C5C23A5}" type="datetimeFigureOut">
              <a:rPr lang="es-MX" smtClean="0"/>
              <a:t>09/09/2024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690F6E-EB99-833E-0971-3D5485706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86D8BE-7C9D-3264-E51D-5FBAF5BCE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1AE9-F5CB-475C-8E07-80E78A750E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312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0CFADD6-CD35-25AF-FC37-C27EFDF6EE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1B6DC60-4C46-9ABA-6023-322797D801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BCFFCC-964F-B555-2CA0-E0ADB316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DDBD9-D6C1-4AB4-B335-FD914C5C23A5}" type="datetimeFigureOut">
              <a:rPr lang="es-MX" smtClean="0"/>
              <a:t>09/09/2024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064E62-F84F-A3AB-3552-7D984772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C935C2-B195-F18E-0501-BA66D919B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1AE9-F5CB-475C-8E07-80E78A750E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9695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B840C4-E641-B875-D7ED-4731041DE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43D442-E10B-7FA5-002A-A5DDE2985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015893-FA2C-E2E1-F1BF-B3359253E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DDBD9-D6C1-4AB4-B335-FD914C5C23A5}" type="datetimeFigureOut">
              <a:rPr lang="es-MX" smtClean="0"/>
              <a:t>09/09/2024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D9F155-F2AE-D4A9-BAC5-15D30A617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BE5C43-C672-8903-1C25-99995EB9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1AE9-F5CB-475C-8E07-80E78A750E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713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51A208-63BA-0B0B-19EC-41834F6D9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9D26F9-AA4C-66C7-55B1-9A1869145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6D4296-D2CB-1193-9ADC-562E4DD08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DDBD9-D6C1-4AB4-B335-FD914C5C23A5}" type="datetimeFigureOut">
              <a:rPr lang="es-MX" smtClean="0"/>
              <a:t>09/09/2024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B67D55-611E-6FA7-7CE9-DFDBFDE1D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749520-8EE7-67AD-2CDC-F251AFD1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1AE9-F5CB-475C-8E07-80E78A750E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5657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521BD-78FA-C2D9-28AA-FF7D0B60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FA2F8B-0CD0-D5DA-B577-8FA47571B6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0547764-FE42-0DF0-0674-D6CCDC432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024963-472B-4D82-B53A-CE9FDC71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DDBD9-D6C1-4AB4-B335-FD914C5C23A5}" type="datetimeFigureOut">
              <a:rPr lang="es-MX" smtClean="0"/>
              <a:t>09/09/2024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6874695-9108-2988-D0E5-E79782C55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B82924F-CE37-18F4-534E-8A4DAB1D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1AE9-F5CB-475C-8E07-80E78A750E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3472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68D9A-2398-CD06-E770-8D2C8DB2D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5803FD-4AFF-FD47-4A6D-20520117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B0897ED-D39E-E211-1D07-C6C756D13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31B146D-FC66-8A2E-2FBA-2877D5F69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FFB5C7D-83A8-A2BB-CA5E-C308BEE21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E1D416B-421F-047D-09AE-8C4CB45D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DDBD9-D6C1-4AB4-B335-FD914C5C23A5}" type="datetimeFigureOut">
              <a:rPr lang="es-MX" smtClean="0"/>
              <a:t>09/09/2024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F430A63-542D-EAB9-B873-DCD6B9C3C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CF73591-BB78-2012-81F4-22CD8DB58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1AE9-F5CB-475C-8E07-80E78A750E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2141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8340F6-34E4-9D30-63D5-05CE41C1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65DA504-4757-39B4-6826-4D31FEBBB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DDBD9-D6C1-4AB4-B335-FD914C5C23A5}" type="datetimeFigureOut">
              <a:rPr lang="es-MX" smtClean="0"/>
              <a:t>09/09/2024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7955AA5-3E7C-626E-5270-23DF13304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8B4BCE3-049C-953A-8C65-9B727D05F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1AE9-F5CB-475C-8E07-80E78A750E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9064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FB756A6-645D-A5E5-1264-4628867DA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DDBD9-D6C1-4AB4-B335-FD914C5C23A5}" type="datetimeFigureOut">
              <a:rPr lang="es-MX" smtClean="0"/>
              <a:t>09/09/2024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C0EDA17-2BDA-072C-A4C6-D08462AE5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0CE6B90-B51C-093E-D72A-06256E81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1AE9-F5CB-475C-8E07-80E78A750E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978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CDED26-F3D0-2AA0-1290-DD5F0898A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C2C3FE-4E1A-356B-BFA0-9EDCEE39E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E2FD2DF-EB9C-686F-AA5D-4BDF608D6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E04D926-148E-1B49-6DBF-6D6974706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DDBD9-D6C1-4AB4-B335-FD914C5C23A5}" type="datetimeFigureOut">
              <a:rPr lang="es-MX" smtClean="0"/>
              <a:t>09/09/2024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F89DC45-AFFB-D066-1058-63E44BCE6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9D7142-A7EF-4429-BC40-8D1F49A0D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1AE9-F5CB-475C-8E07-80E78A750E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8629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952B8-D3CA-0D1C-B440-B9917CA25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EEE2901-14CB-5B94-7392-D571290AE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E8BC34-0639-9ED4-EE98-067F7020F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4F6C63-4298-AF83-1E6A-5EF27DC9D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DDBD9-D6C1-4AB4-B335-FD914C5C23A5}" type="datetimeFigureOut">
              <a:rPr lang="es-MX" smtClean="0"/>
              <a:t>09/09/2024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BD562D-7F5F-773A-6324-4D3A71785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9E6EDA3-6FB6-AF48-42CE-3FC4E9BE2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1AE9-F5CB-475C-8E07-80E78A750E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3728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672DE1E-B34D-3841-2C01-0EB7575F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ED354E-9EAC-186D-7565-EAE62DC0B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D8969E-08C4-CF73-EB50-AB59B6E01F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8DDBD9-D6C1-4AB4-B335-FD914C5C23A5}" type="datetimeFigureOut">
              <a:rPr lang="es-MX" smtClean="0"/>
              <a:t>09/09/2024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CCAAFA-1E32-F5B7-4424-16D3ECD80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106C70-702E-7751-AC6D-83E6D1CDC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621AE9-F5CB-475C-8E07-80E78A750E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272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D58DDAA-87B0-6DBE-6020-A4EC54776D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05" t="75845" r="23015" b="13315"/>
          <a:stretch/>
        </p:blipFill>
        <p:spPr>
          <a:xfrm>
            <a:off x="1855695" y="373071"/>
            <a:ext cx="5069541" cy="74303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5855C87-11F4-4E7C-8F97-2191351DB2D3}"/>
              </a:ext>
            </a:extLst>
          </p:cNvPr>
          <p:cNvSpPr txBox="1"/>
          <p:nvPr/>
        </p:nvSpPr>
        <p:spPr>
          <a:xfrm>
            <a:off x="1039906" y="1905506"/>
            <a:ext cx="101121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La exploración de datos en una base de datos se refiere al </a:t>
            </a:r>
            <a:r>
              <a:rPr lang="es-MX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proceso de analizar y examinar los datos almacenados en la base de datos para descubrir patrones, tendencias, relaciones y conocimientos útiles</a:t>
            </a:r>
            <a:r>
              <a:rPr lang="es-MX" sz="2400" dirty="0"/>
              <a:t>. </a:t>
            </a:r>
          </a:p>
          <a:p>
            <a:r>
              <a:rPr lang="es-MX" sz="2400" dirty="0"/>
              <a:t>La exploración de datos busca </a:t>
            </a:r>
            <a:r>
              <a:rPr lang="es-MX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extraer información significativa de los datos y proporcionar una comprensión más profunda de los mismos.</a:t>
            </a:r>
          </a:p>
          <a:p>
            <a:r>
              <a:rPr lang="es-MX" sz="2400" dirty="0"/>
              <a:t>La exploración de datos implica realizar consultas y análisis de los datos utilizando diferentes técnicas y herramientas. Algunos de los métodos comunes utilizados en la exploración de datos incluyen: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EC33A9B-C1E2-8457-655D-F5A087BA92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479" t="50000" r="33713" b="33129"/>
          <a:stretch/>
        </p:blipFill>
        <p:spPr>
          <a:xfrm>
            <a:off x="2949388" y="5328482"/>
            <a:ext cx="3146612" cy="11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82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5E2137-A493-E578-245A-6E8E121FE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306" y="1032248"/>
            <a:ext cx="9798424" cy="4351338"/>
          </a:xfrm>
        </p:spPr>
        <p:txBody>
          <a:bodyPr/>
          <a:lstStyle/>
          <a:p>
            <a:pPr algn="just"/>
            <a:r>
              <a:rPr lang="es-MX" dirty="0"/>
              <a:t>Es importante seleccionar la opción de almacenamiento adecuada para cada proyecto de ciencia de datos, considerando factores como la estructura de los datos, el volumen de datos, los requisitos de rendimiento y escalabilidad, y la disponibilidad de herramientas para el análisis y manipulación de los datos almacenados.</a:t>
            </a:r>
          </a:p>
        </p:txBody>
      </p:sp>
    </p:spTree>
    <p:extLst>
      <p:ext uri="{BB962C8B-B14F-4D97-AF65-F5344CB8AC3E}">
        <p14:creationId xmlns:p14="http://schemas.microsoft.com/office/powerpoint/2010/main" val="3641236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89F15B-7CEF-82CC-A5F1-4C75A790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2C2E9B-99D6-4489-A24D-3D96807BA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EE3385-902F-0189-44C9-B04D6834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88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EA6E3-BAEF-876E-BBF0-243F6C93D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894BE1-A737-34A3-ACC2-6C4175FA5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997C06-0964-92A5-824F-09D54087F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6E86F37-5A4B-75E1-909A-AFE3A6962288}"/>
              </a:ext>
            </a:extLst>
          </p:cNvPr>
          <p:cNvSpPr txBox="1"/>
          <p:nvPr/>
        </p:nvSpPr>
        <p:spPr>
          <a:xfrm>
            <a:off x="309283" y="5788680"/>
            <a:ext cx="5647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i="1" u="sng" dirty="0"/>
              <a:t>RECUPERACION DE DATOS</a:t>
            </a:r>
          </a:p>
        </p:txBody>
      </p:sp>
    </p:spTree>
    <p:extLst>
      <p:ext uri="{BB962C8B-B14F-4D97-AF65-F5344CB8AC3E}">
        <p14:creationId xmlns:p14="http://schemas.microsoft.com/office/powerpoint/2010/main" val="3775269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92D4DB08-CFEF-8909-5369-01FB297D2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479389"/>
              </p:ext>
            </p:extLst>
          </p:nvPr>
        </p:nvGraphicFramePr>
        <p:xfrm>
          <a:off x="327959" y="213360"/>
          <a:ext cx="11536082" cy="64312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620682">
                  <a:extLst>
                    <a:ext uri="{9D8B030D-6E8A-4147-A177-3AD203B41FA5}">
                      <a16:colId xmlns:a16="http://schemas.microsoft.com/office/drawing/2014/main" val="168565471"/>
                    </a:ext>
                  </a:extLst>
                </a:gridCol>
                <a:gridCol w="8915400">
                  <a:extLst>
                    <a:ext uri="{9D8B030D-6E8A-4147-A177-3AD203B41FA5}">
                      <a16:colId xmlns:a16="http://schemas.microsoft.com/office/drawing/2014/main" val="4157898351"/>
                    </a:ext>
                  </a:extLst>
                </a:gridCol>
              </a:tblGrid>
              <a:tr h="568948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Definición del problema: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b="0" dirty="0"/>
                        <a:t>tener una clara comprensión del problema o la pregunta que se quiere responder. Esto implica definir los objetivos del análisis y los requisitos específicos de los datos que se necesitan recuperar.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7181"/>
                  </a:ext>
                </a:extLst>
              </a:tr>
              <a:tr h="568948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Selección de la base de datos o fuente de datos: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se elige la base de datos o fuente de datos adecuada para recuperar la información</a:t>
                      </a:r>
                    </a:p>
                    <a:p>
                      <a:r>
                        <a:rPr lang="es-MX" sz="1600" dirty="0"/>
                        <a:t>requerida. Puede ser una base de datos relacional, una base de datos NoSQL,</a:t>
                      </a:r>
                    </a:p>
                    <a:p>
                      <a:r>
                        <a:rPr lang="es-MX" sz="1600" dirty="0"/>
                        <a:t>un archivo CSV, un conjunto de datos en línea, entre otras opciones.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80866"/>
                  </a:ext>
                </a:extLst>
              </a:tr>
              <a:tr h="568948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Conexión y acceso a la base de datos: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Se establece una conexión a ella a través de lenguajes y herramientas como SQL,</a:t>
                      </a:r>
                    </a:p>
                    <a:p>
                      <a:r>
                        <a:rPr lang="es-MX" sz="1600" dirty="0"/>
                        <a:t>Python o R. Esta conexión permite acceder a los datos y realizar consultas.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588098"/>
                  </a:ext>
                </a:extLst>
              </a:tr>
              <a:tr h="568948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Consulta de datos: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Se utilizan consultas y sentencias específicas para recuperar los datos necesarios. pueden ser simples o complejas, según la complejidad de la información requerida.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528241"/>
                  </a:ext>
                </a:extLst>
              </a:tr>
              <a:tr h="568948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Filtrado y procesamiento de datos: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Una vez recuperado los datos, es posible que se requiera un filtrado adicional o procesamiento para obtener los datos específicos necesarios para el análisis. Esto puede incluir filtrar por fechas, categorías o valores específicos.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845387"/>
                  </a:ext>
                </a:extLst>
              </a:tr>
              <a:tr h="568948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Pre procesamiento de datos: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Si los datos recuperados no están limpios o tienen datos faltantes, es necesario realizar un pre procesamiento adicional para limpiarlos, imputar valores faltantes y asegurarse de que estén listos para el análisis.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062626"/>
                  </a:ext>
                </a:extLst>
              </a:tr>
              <a:tr h="568948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Análisis de datos: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Con los datos recuperados y pre procesados, se realiza el análisis de datos utilizando técnicas estadísticas, minería de datos o aprendizaje automático para obtener conocimientos, patrones y tendencias.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071627"/>
                  </a:ext>
                </a:extLst>
              </a:tr>
              <a:tr h="568948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Visualización de datos: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Se utilizan gráficos y diagramas para representar los resultados de manera visual y comprensible, lo que facilita la identificación de patrones y tendencias.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368703"/>
                  </a:ext>
                </a:extLst>
              </a:tr>
              <a:tr h="568948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Interpretación de resultados: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Se interpretan los resultados obtenidos del análisis de datos para responder a la pregunta o resolver el problema inicial. Los hallazgos pueden guiar la toma de decisiones o generar nuevos conocimientos que sean útiles para la organización o el proyecto.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50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727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FECB0-896F-6BE7-A45E-A0A368514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B69C0-B4CA-4510-00ED-392757EDF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915B52-946E-DD37-69A6-96A8BCFB6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1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F9135-F70A-AB96-DA96-1799A3B59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A14E8E-EE09-F0DE-4335-1F1D4A816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8B4F06F-053D-4A45-D265-D62803931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60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29576-8878-C976-EC84-6BADE58E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9B4143-81F1-4466-6794-EC26A23B2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F3EF29-6FB3-C133-617F-CB5090CDC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73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82A108-E9A8-B38A-C208-AA69B8D9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6BE682-75C4-800C-B9E8-23E12E62A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55ABD9-25B9-025A-DED1-18532E4E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84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0AAB4-C7B8-0831-35E7-DA823A3DA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FC2724-233B-AA9E-E3E7-525F478B1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B4CA49-7F9D-2F78-0F7B-823FFBE9F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51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898228-5E50-6039-0366-F91FE08A7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4EBE68-0261-68AA-4F7C-E56F64A70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75E7CD-F6FB-AD57-4A27-A9D61C67A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02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CFD8047-FF98-F796-9D8B-C44C03D2E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941" t="20966" r="12206" b="9911"/>
          <a:stretch/>
        </p:blipFill>
        <p:spPr>
          <a:xfrm>
            <a:off x="1127312" y="451554"/>
            <a:ext cx="9937376" cy="59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3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DCCEBD-0F1C-4955-1270-5408EEFE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96E010-1B12-405D-5ED9-E2D4071E4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5D42774-75AA-1861-2B1B-A5C1997F2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52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2513AE-43BD-656C-41CB-B9429D7D5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9117E6-EF52-7551-3F13-9F5C9A03F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2470A5-8748-0E72-1BF6-BCB9517FF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17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BD5E6-1C17-3329-3FB0-DAC479E7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311648-A696-1E7C-345D-956F6B6EF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4A7AEB-F44E-F93E-C7DC-840CDA961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14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19979B-2860-A98C-E788-0839774E3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D35C4C-D345-B91A-6062-F457407BC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444821C-D549-5465-CD5E-C9E3563D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6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35DEA3-042F-00C8-EFC8-04A1353EE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A17932-D014-DF4A-1782-B30679FA8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4709E1-6A72-A0FC-FE62-A945715DA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82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16A43-213C-EEAC-8771-F40705FF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CD91C7-D609-BCB1-915E-4FD009D93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08F0EF-527B-8D76-F03C-729176B6A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60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D033FB-0A69-88E6-8DE1-074957B9F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896FB9-EEA3-806A-05C1-7E47281C2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956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9C510-5129-C9B5-CC3C-72ED86FA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BA4380-2A2E-F18F-2C8B-56805D410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803D99-2AE4-E43E-F6A3-DD400244C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86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5D57050C-16A4-F0AA-7246-FA644A8EE7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8867037"/>
              </p:ext>
            </p:extLst>
          </p:nvPr>
        </p:nvGraphicFramePr>
        <p:xfrm>
          <a:off x="421339" y="521260"/>
          <a:ext cx="11075895" cy="5825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8956">
                  <a:extLst>
                    <a:ext uri="{9D8B030D-6E8A-4147-A177-3AD203B41FA5}">
                      <a16:colId xmlns:a16="http://schemas.microsoft.com/office/drawing/2014/main" val="3357633372"/>
                    </a:ext>
                  </a:extLst>
                </a:gridCol>
                <a:gridCol w="8856939">
                  <a:extLst>
                    <a:ext uri="{9D8B030D-6E8A-4147-A177-3AD203B41FA5}">
                      <a16:colId xmlns:a16="http://schemas.microsoft.com/office/drawing/2014/main" val="4275035704"/>
                    </a:ext>
                  </a:extLst>
                </a:gridCol>
              </a:tblGrid>
              <a:tr h="1075440">
                <a:tc>
                  <a:txBody>
                    <a:bodyPr/>
                    <a:lstStyle/>
                    <a:p>
                      <a:r>
                        <a:rPr lang="es-MX" sz="2000" dirty="0"/>
                        <a:t>Técnicas / Herramientas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000" dirty="0"/>
                        <a:t>                         </a:t>
                      </a:r>
                    </a:p>
                    <a:p>
                      <a:r>
                        <a:rPr lang="es-MX" sz="2000" dirty="0"/>
                        <a:t>                               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5239"/>
                  </a:ext>
                </a:extLst>
              </a:tr>
              <a:tr h="1469243"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rgbClr val="00B050"/>
                          </a:solidFill>
                        </a:rPr>
                        <a:t>Consulta 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Se utilizan para </a:t>
                      </a:r>
                      <a:r>
                        <a:rPr lang="es-MX" b="0" dirty="0">
                          <a:solidFill>
                            <a:srgbClr val="C00000"/>
                          </a:solidFill>
                        </a:rPr>
                        <a:t>seleccionar, filtrar y agrupar datos </a:t>
                      </a:r>
                      <a:r>
                        <a:rPr lang="es-MX" dirty="0"/>
                        <a:t>de la base de datos con el fin de obtener información específica. Esto puede incluir la </a:t>
                      </a:r>
                      <a:r>
                        <a:rPr lang="es-MX" b="0" dirty="0">
                          <a:solidFill>
                            <a:srgbClr val="C00000"/>
                          </a:solidFill>
                        </a:rPr>
                        <a:t>recuperación</a:t>
                      </a:r>
                      <a:r>
                        <a:rPr lang="es-MX" dirty="0"/>
                        <a:t> de datos según ciertos criterios,  la </a:t>
                      </a:r>
                      <a:r>
                        <a:rPr lang="es-MX" b="0" dirty="0">
                          <a:solidFill>
                            <a:srgbClr val="C00000"/>
                          </a:solidFill>
                        </a:rPr>
                        <a:t>combinación</a:t>
                      </a:r>
                      <a:r>
                        <a:rPr lang="es-MX" dirty="0"/>
                        <a:t> de datos de diferentes tablas y la aplicación de </a:t>
                      </a:r>
                      <a:r>
                        <a:rPr lang="es-MX" b="0" dirty="0">
                          <a:solidFill>
                            <a:srgbClr val="C00000"/>
                          </a:solidFill>
                        </a:rPr>
                        <a:t>funciones de agregación</a:t>
                      </a:r>
                      <a:r>
                        <a:rPr lang="es-MX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204707"/>
                  </a:ext>
                </a:extLst>
              </a:tr>
              <a:tr h="1130187"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rgbClr val="00B050"/>
                          </a:solidFill>
                        </a:rPr>
                        <a:t>Análisis </a:t>
                      </a:r>
                    </a:p>
                    <a:p>
                      <a:pPr algn="ctr"/>
                      <a:r>
                        <a:rPr lang="es-MX" b="1" dirty="0">
                          <a:solidFill>
                            <a:srgbClr val="00B050"/>
                          </a:solidFill>
                        </a:rPr>
                        <a:t>Estadístico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Se utilizan </a:t>
                      </a:r>
                      <a:r>
                        <a:rPr lang="es-MX" dirty="0">
                          <a:solidFill>
                            <a:srgbClr val="C00000"/>
                          </a:solidFill>
                        </a:rPr>
                        <a:t>técnicas estadísticas </a:t>
                      </a:r>
                      <a:r>
                        <a:rPr lang="es-MX" dirty="0"/>
                        <a:t>para analizar los datos y obtener medidas descriptivas, como promedios, medianas, desviaciones estándar, correlaciones, etc. Esto ayuda a identificar patrones, tendencias y relaciones entre los datos.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273726"/>
                  </a:ext>
                </a:extLst>
              </a:tr>
              <a:tr h="1075440"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rgbClr val="00B050"/>
                          </a:solidFill>
                        </a:rPr>
                        <a:t>Minería de Datos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Es el proceso de </a:t>
                      </a:r>
                      <a:r>
                        <a:rPr lang="es-MX" dirty="0">
                          <a:solidFill>
                            <a:srgbClr val="C00000"/>
                          </a:solidFill>
                        </a:rPr>
                        <a:t>descubrir patrones y conocimientos ocultos</a:t>
                      </a:r>
                      <a:r>
                        <a:rPr lang="es-MX" dirty="0"/>
                        <a:t> en los datos </a:t>
                      </a:r>
                      <a:r>
                        <a:rPr lang="es-MX" dirty="0">
                          <a:solidFill>
                            <a:srgbClr val="C00000"/>
                          </a:solidFill>
                        </a:rPr>
                        <a:t>mediante algoritmos y técnicas avanzadas. </a:t>
                      </a:r>
                      <a:r>
                        <a:rPr lang="es-MX" dirty="0"/>
                        <a:t>Esto puede incluir técnicas de clasificación, reglas de asociación, agrupamiento, detección de anomalías, entre otros.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151520"/>
                  </a:ext>
                </a:extLst>
              </a:tr>
              <a:tr h="1075440"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rgbClr val="00B050"/>
                          </a:solidFill>
                        </a:rPr>
                        <a:t>Visualización de Datos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Se </a:t>
                      </a:r>
                      <a:r>
                        <a:rPr lang="es-MX" dirty="0">
                          <a:solidFill>
                            <a:srgbClr val="C00000"/>
                          </a:solidFill>
                        </a:rPr>
                        <a:t>utilizan gráficos, diagramas y otras representaciones visuales </a:t>
                      </a:r>
                      <a:r>
                        <a:rPr lang="es-MX" dirty="0"/>
                        <a:t>para presentar los datos de manera más comprensible. Esto ayuda a identificar patrones, tendencias y relaciones de manera intuitiva y rápida.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42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8226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A4794D-87AA-14E1-AF37-A093483F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5DA047-6E57-87A5-A176-5FF29B1E1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C707EDF-6A9C-D909-2E19-751CD45B5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1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312AAA08-94F6-BA3F-3F0B-9CA176A70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375753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4259">
                  <a:extLst>
                    <a:ext uri="{9D8B030D-6E8A-4147-A177-3AD203B41FA5}">
                      <a16:colId xmlns:a16="http://schemas.microsoft.com/office/drawing/2014/main" val="2853524981"/>
                    </a:ext>
                  </a:extLst>
                </a:gridCol>
                <a:gridCol w="9717741">
                  <a:extLst>
                    <a:ext uri="{9D8B030D-6E8A-4147-A177-3AD203B41FA5}">
                      <a16:colId xmlns:a16="http://schemas.microsoft.com/office/drawing/2014/main" val="136852429"/>
                    </a:ext>
                  </a:extLst>
                </a:gridCol>
              </a:tblGrid>
              <a:tr h="370352">
                <a:tc>
                  <a:txBody>
                    <a:bodyPr/>
                    <a:lstStyle/>
                    <a:p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Exploración de datos, Ciencia de Datos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130019"/>
                  </a:ext>
                </a:extLst>
              </a:tr>
              <a:tr h="58669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0000FF"/>
                          </a:solidFill>
                        </a:rPr>
                        <a:t>Adquisición de datos: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Obtener los datos necesarios para el análisis. Esto puede implicar recopilar datos de diferentes fuentes, como bases de datos, archivos, servicios web, API, registros de sensores, redes sociales,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849385"/>
                  </a:ext>
                </a:extLst>
              </a:tr>
              <a:tr h="58669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0000FF"/>
                          </a:solidFill>
                        </a:rPr>
                        <a:t>Limpieza de datos: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Eliminar datos duplicados, corregir errores, llenar datos faltantes o aplicar técnicas para tratar valores atípicos (</a:t>
                      </a:r>
                      <a:r>
                        <a:rPr lang="es-MX" sz="1600" dirty="0" err="1"/>
                        <a:t>outliers</a:t>
                      </a:r>
                      <a:r>
                        <a:rPr lang="es-MX" sz="1600" dirty="0"/>
                        <a:t>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005671"/>
                  </a:ext>
                </a:extLst>
              </a:tr>
              <a:tr h="897028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0000FF"/>
                          </a:solidFill>
                        </a:rPr>
                        <a:t>Exploración inicial: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exploración básica de los datos para tener una idea general de su estructura y contenido. Se pueden utilizar estadísticas descriptivas, como la media, la mediana, la desviación estándar y gráficos básicos para visualizar la distribución de los datos.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171538"/>
                  </a:ext>
                </a:extLst>
              </a:tr>
              <a:tr h="897028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0000FF"/>
                          </a:solidFill>
                        </a:rPr>
                        <a:t>Visualización de datos: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Se utilizan gráficos y diagramas para representar los datos de manera intuitiva y ayudar a identificar patrones y tendencias. Como histogramas, diagramas de dispersión, gráficos de barras, gráficos de líneas y mapas de calor.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773821"/>
                  </a:ext>
                </a:extLst>
              </a:tr>
              <a:tr h="58669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0000FF"/>
                          </a:solidFill>
                        </a:rPr>
                        <a:t>Análisis de relaciones: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Se investiga la relación entre diferentes variables o atributos. Esto puede incluir la correlación entre variables numéricas o la comparación de categorías a través de gráficos de barra o diagramas de caja.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346469"/>
                  </a:ext>
                </a:extLst>
              </a:tr>
              <a:tr h="58669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0000FF"/>
                          </a:solidFill>
                        </a:rPr>
                        <a:t>Análisis de distribuciones: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Se examina la distribución de los datos y se evalúa si siguen una distribución específica, como la distribución normal. Esto es útil para identificar sesgos o asimetrías en los datos.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84060"/>
                  </a:ext>
                </a:extLst>
              </a:tr>
              <a:tr h="58669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0000FF"/>
                          </a:solidFill>
                        </a:rPr>
                        <a:t>Selección de características: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Si se trabaja con un gran número de atributos, se puede realizar una selección de características para identificar cuáles tienen mayor relevancia para el análisis y el modelado posterior.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717704"/>
                  </a:ext>
                </a:extLst>
              </a:tr>
              <a:tr h="58669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0000FF"/>
                          </a:solidFill>
                        </a:rPr>
                        <a:t>Identificación de patrones y tendencias: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Se buscan patrones repetitivos y tendencias en los datos que puedan indicar comportamientos significativos interesantes.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660873"/>
                  </a:ext>
                </a:extLst>
              </a:tr>
              <a:tr h="58669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0000FF"/>
                          </a:solidFill>
                        </a:rPr>
                        <a:t>Búsqueda de anomalías: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Se investiga la presencia de datos atípicos o anómalos que puedan requerir una atención especial o corrección.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106235"/>
                  </a:ext>
                </a:extLst>
              </a:tr>
              <a:tr h="586699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0000FF"/>
                          </a:solidFill>
                        </a:rPr>
                        <a:t>Formulación de hipótesis: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Con base en los descubrimientos realizados en la exploración de datos, se pueden formular hipótesis que guiarán el análisis más detallado y la construcción de modelos.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206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697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D7CAFE-B461-ED81-AC44-2E31B1B19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s-MX" dirty="0"/>
              <a:t>En general, la exploración de datos es una fase iterativa en el proceso de ciencia de datos. A medida que se descubren patrones y relaciones interesantes, se pueden plantear nuevas preguntas y enfoques, lo que lleva a una exploración más profunda.</a:t>
            </a:r>
          </a:p>
          <a:p>
            <a:r>
              <a:rPr lang="es-MX" dirty="0"/>
              <a:t>Una vez que se completa la exploración de datos, se pueden diseñar modelos y algoritmos más avanzados para resolver problemas específicos y obtener conocimientos más profundos y útiles.</a:t>
            </a:r>
          </a:p>
        </p:txBody>
      </p:sp>
    </p:spTree>
    <p:extLst>
      <p:ext uri="{BB962C8B-B14F-4D97-AF65-F5344CB8AC3E}">
        <p14:creationId xmlns:p14="http://schemas.microsoft.com/office/powerpoint/2010/main" val="1670725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6AA4A-95AB-7097-182F-72C0807BF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83A20E-493B-6130-0FCA-715C8D1B5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0B0A3B-977F-1F48-C635-D3011684B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9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312AAA08-94F6-BA3F-3F0B-9CA176A70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700777"/>
              </p:ext>
            </p:extLst>
          </p:nvPr>
        </p:nvGraphicFramePr>
        <p:xfrm>
          <a:off x="0" y="1"/>
          <a:ext cx="12192000" cy="6942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3983">
                  <a:extLst>
                    <a:ext uri="{9D8B030D-6E8A-4147-A177-3AD203B41FA5}">
                      <a16:colId xmlns:a16="http://schemas.microsoft.com/office/drawing/2014/main" val="2853524981"/>
                    </a:ext>
                  </a:extLst>
                </a:gridCol>
                <a:gridCol w="9958017">
                  <a:extLst>
                    <a:ext uri="{9D8B030D-6E8A-4147-A177-3AD203B41FA5}">
                      <a16:colId xmlns:a16="http://schemas.microsoft.com/office/drawing/2014/main" val="136852429"/>
                    </a:ext>
                  </a:extLst>
                </a:gridCol>
              </a:tblGrid>
              <a:tr h="420560">
                <a:tc>
                  <a:txBody>
                    <a:bodyPr/>
                    <a:lstStyle/>
                    <a:p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Exploración de datos, Ciencia de Datos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130019"/>
                  </a:ext>
                </a:extLst>
              </a:tr>
              <a:tr h="1036383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0000FF"/>
                          </a:solidFill>
                        </a:rPr>
                        <a:t>Bases de Datos Relacionales: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ampliamente utilizadas en ciencia de datos para almacenar datos estructurados en tablas con filas y columnas. Estos sistemas utilizan el lenguaje de consulta SQL para realizar operaciones de inserción, actualización, eliminación y recuperación de datos. Algunos ejemplos populares de bases de datos relacionales son MySQL, PostgreSQL, Oracle y Microsoft SQL Server.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849385"/>
                  </a:ext>
                </a:extLst>
              </a:tr>
              <a:tr h="1273270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0000FF"/>
                          </a:solidFill>
                        </a:rPr>
                        <a:t>Bases de Datos NoSQL: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Cuando los datos no tienen una estructura rígida o no se ajustan bien a las tablas de una base de datos relacional, se pueden almacenar en bases de datos NoSQL (</a:t>
                      </a:r>
                      <a:r>
                        <a:rPr lang="es-MX" sz="1600" dirty="0" err="1"/>
                        <a:t>Not</a:t>
                      </a:r>
                      <a:r>
                        <a:rPr lang="es-MX" sz="1600" dirty="0"/>
                        <a:t> </a:t>
                      </a:r>
                      <a:r>
                        <a:rPr lang="es-MX" sz="1600" dirty="0" err="1"/>
                        <a:t>Only</a:t>
                      </a:r>
                      <a:r>
                        <a:rPr lang="es-MX" sz="1600" dirty="0"/>
                        <a:t> SQL). Estos sistemas ofrecen</a:t>
                      </a:r>
                    </a:p>
                    <a:p>
                      <a:r>
                        <a:rPr lang="es-MX" sz="1600" dirty="0"/>
                        <a:t>mayor flexibilidad y escalabilidad para manejar datos no estructurados, semiestructurados o no relacionales. Algunos ejemplos de bases de datos NoSQL son MongoDB, </a:t>
                      </a:r>
                      <a:r>
                        <a:rPr lang="es-MX" sz="1600" dirty="0" err="1"/>
                        <a:t>Cassandra</a:t>
                      </a:r>
                      <a:r>
                        <a:rPr lang="es-MX" sz="1600" dirty="0"/>
                        <a:t>, Redis y </a:t>
                      </a:r>
                      <a:r>
                        <a:rPr lang="es-MX" sz="1600" dirty="0" err="1"/>
                        <a:t>Elasticsearch</a:t>
                      </a:r>
                      <a:r>
                        <a:rPr lang="es-MX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005671"/>
                  </a:ext>
                </a:extLst>
              </a:tr>
              <a:tr h="1036383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0000FF"/>
                          </a:solidFill>
                        </a:rPr>
                        <a:t>Archivos en Disco: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También pueden almacenarse en archivos en el disco duro o en sistemas de almacenamiento masivo. Estos archivos pueden ser de diferentes formatos, como CSV, JSON, XML, Excel, etc. Los archivos en</a:t>
                      </a:r>
                    </a:p>
                    <a:p>
                      <a:r>
                        <a:rPr lang="es-MX" sz="1600" dirty="0"/>
                        <a:t>disco son útiles para datos que no requieren consultas complejas y se utilizan a menudo para la transferencia y el intercambio de datos.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171538"/>
                  </a:ext>
                </a:extLst>
              </a:tr>
              <a:tr h="1018638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0000FF"/>
                          </a:solidFill>
                        </a:rPr>
                        <a:t>Almacenamiento en la Nube: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Se utilizan servicios de almacenamiento en la nube para almacenar y gestionar sus datos. Los servicios en la nube, como Amazon S3, Google Cloud Storage y Microsoft Azure Blob Storage, ofrecen una forma escalable y segura de almacenar grandes volúmenes de datos.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773821"/>
                  </a:ext>
                </a:extLst>
              </a:tr>
              <a:tr h="79949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0000FF"/>
                          </a:solidFill>
                        </a:rPr>
                        <a:t>Sistemas de Almacenamiento Distribuido: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grandes cantidades de datos, se utilizan sistemas de almacenamiento distribuido y en clúster, como Hadoop </a:t>
                      </a:r>
                      <a:r>
                        <a:rPr lang="es-MX" sz="1600" dirty="0" err="1"/>
                        <a:t>Distributed</a:t>
                      </a:r>
                      <a:r>
                        <a:rPr lang="es-MX" sz="1600" dirty="0"/>
                        <a:t> File </a:t>
                      </a:r>
                      <a:r>
                        <a:rPr lang="es-MX" sz="1600" dirty="0" err="1"/>
                        <a:t>System</a:t>
                      </a:r>
                      <a:r>
                        <a:rPr lang="es-MX" sz="1600" dirty="0"/>
                        <a:t> (HDFS) y Apache </a:t>
                      </a:r>
                      <a:r>
                        <a:rPr lang="es-MX" sz="1600" dirty="0" err="1"/>
                        <a:t>HBase</a:t>
                      </a:r>
                      <a:r>
                        <a:rPr lang="es-MX" sz="1600" dirty="0"/>
                        <a:t>. Estos sistemas permiten el almacenamiento distribuido y paralelo de datos en múltiples nodos para una mayor escalabilidad y rendimiento.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346469"/>
                  </a:ext>
                </a:extLst>
              </a:tr>
              <a:tr h="1273270">
                <a:tc>
                  <a:txBody>
                    <a:bodyPr/>
                    <a:lstStyle/>
                    <a:p>
                      <a:pPr algn="ctr"/>
                      <a:endParaRPr lang="es-MX" sz="1600" dirty="0">
                        <a:solidFill>
                          <a:srgbClr val="0000FF"/>
                        </a:solidFill>
                      </a:endParaRPr>
                    </a:p>
                    <a:p>
                      <a:pPr algn="ctr"/>
                      <a:r>
                        <a:rPr lang="es-MX" sz="1600" dirty="0">
                          <a:solidFill>
                            <a:srgbClr val="0000FF"/>
                          </a:solidFill>
                        </a:rPr>
                        <a:t>Bases de Datos en Memoria::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un acceso extremadamente rápido a los datos y, por lo tanto, utilizan bases de datos en memoria, como Redis y </a:t>
                      </a:r>
                      <a:r>
                        <a:rPr lang="es-MX" sz="1600" dirty="0" err="1"/>
                        <a:t>Memcached</a:t>
                      </a:r>
                      <a:r>
                        <a:rPr lang="es-MX" sz="1600" dirty="0"/>
                        <a:t>. Estas bases de datos almacenan los datos en la memoria RAM, lo que permite una</a:t>
                      </a:r>
                    </a:p>
                    <a:p>
                      <a:r>
                        <a:rPr lang="es-MX" sz="1600" dirty="0"/>
                        <a:t>recuperación rápida de la información.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84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55944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1466</Words>
  <Application>Microsoft Office PowerPoint</Application>
  <PresentationFormat>Panorámica</PresentationFormat>
  <Paragraphs>78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Idelfonso Iturbe Nepomuceno</dc:creator>
  <cp:lastModifiedBy>Idelfonso Iturbe Nepomuceno</cp:lastModifiedBy>
  <cp:revision>53</cp:revision>
  <dcterms:created xsi:type="dcterms:W3CDTF">2024-09-08T00:39:10Z</dcterms:created>
  <dcterms:modified xsi:type="dcterms:W3CDTF">2024-09-09T20:59:43Z</dcterms:modified>
</cp:coreProperties>
</file>